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57" r:id="rId4"/>
    <p:sldId id="258" r:id="rId5"/>
    <p:sldId id="273" r:id="rId6"/>
    <p:sldId id="262" r:id="rId7"/>
    <p:sldId id="264" r:id="rId8"/>
    <p:sldId id="275" r:id="rId9"/>
    <p:sldId id="274" r:id="rId10"/>
    <p:sldId id="268" r:id="rId11"/>
    <p:sldId id="269" r:id="rId12"/>
    <p:sldId id="270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3E8"/>
    <a:srgbClr val="057391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759" autoAdjust="0"/>
  </p:normalViewPr>
  <p:slideViewPr>
    <p:cSldViewPr>
      <p:cViewPr varScale="1">
        <p:scale>
          <a:sx n="78" d="100"/>
          <a:sy n="7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4CE5E1-E37C-4629-B2DD-51DDCD0F5C7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37F7D5-E68C-4093-BD66-75BDCFFA537E}">
      <dgm:prSet phldrT="[Текст]" custT="1"/>
      <dgm:spPr>
        <a:solidFill>
          <a:srgbClr val="057391"/>
        </a:solidFill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rPr>
            <a:t>РАБОТНИКИ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endParaRPr>
        </a:p>
      </dgm:t>
    </dgm:pt>
    <dgm:pt modelId="{1195E676-FEB3-477C-8366-4C5D7A93B88D}" type="parTrans" cxnId="{575F65E8-4DE6-4530-BE2B-9F65E7A02389}">
      <dgm:prSet/>
      <dgm:spPr/>
      <dgm:t>
        <a:bodyPr/>
        <a:lstStyle/>
        <a:p>
          <a:endParaRPr lang="ru-RU"/>
        </a:p>
      </dgm:t>
    </dgm:pt>
    <dgm:pt modelId="{CC7B125C-B982-47DA-9202-9F24D3991A70}" type="sibTrans" cxnId="{575F65E8-4DE6-4530-BE2B-9F65E7A02389}">
      <dgm:prSet/>
      <dgm:spPr/>
      <dgm:t>
        <a:bodyPr/>
        <a:lstStyle/>
        <a:p>
          <a:endParaRPr lang="ru-RU"/>
        </a:p>
      </dgm:t>
    </dgm:pt>
    <dgm:pt modelId="{5C069819-9B12-442E-91DD-E72437AC01BB}">
      <dgm:prSet phldrT="[Текст]" custT="1"/>
      <dgm:spPr>
        <a:solidFill>
          <a:srgbClr val="CAD3E8">
            <a:alpha val="90000"/>
          </a:srgbClr>
        </a:solidFill>
      </dgm:spPr>
      <dgm:t>
        <a:bodyPr/>
        <a:lstStyle/>
        <a:p>
          <a:r>
            <a:rPr lang="ru-RU" sz="2000" i="1" dirty="0" smtClean="0">
              <a:effectLst/>
              <a:latin typeface="+mj-lt"/>
            </a:rPr>
            <a:t>Практическое обучение на рабочем месте</a:t>
          </a:r>
          <a:endParaRPr lang="ru-RU" sz="2000" i="1" dirty="0">
            <a:effectLst/>
            <a:latin typeface="+mj-lt"/>
          </a:endParaRPr>
        </a:p>
      </dgm:t>
    </dgm:pt>
    <dgm:pt modelId="{B2DBBEAA-08CC-42AB-A6AE-8B94E5AF1AEC}" type="parTrans" cxnId="{EB802879-993F-48BD-B10C-1862D8F3490A}">
      <dgm:prSet/>
      <dgm:spPr/>
      <dgm:t>
        <a:bodyPr/>
        <a:lstStyle/>
        <a:p>
          <a:endParaRPr lang="ru-RU"/>
        </a:p>
      </dgm:t>
    </dgm:pt>
    <dgm:pt modelId="{1F1A7138-118C-4C6F-BED5-347D2A9B57C9}" type="sibTrans" cxnId="{EB802879-993F-48BD-B10C-1862D8F3490A}">
      <dgm:prSet/>
      <dgm:spPr/>
      <dgm:t>
        <a:bodyPr/>
        <a:lstStyle/>
        <a:p>
          <a:endParaRPr lang="ru-RU"/>
        </a:p>
      </dgm:t>
    </dgm:pt>
    <dgm:pt modelId="{8525EA0B-39EE-4E2F-B09A-30724B4CC584}">
      <dgm:prSet phldrT="[Текст]" custT="1"/>
      <dgm:spPr>
        <a:solidFill>
          <a:srgbClr val="CAD3E8">
            <a:alpha val="90000"/>
          </a:srgbClr>
        </a:solidFill>
      </dgm:spPr>
      <dgm:t>
        <a:bodyPr/>
        <a:lstStyle/>
        <a:p>
          <a:r>
            <a:rPr lang="ru-RU" sz="2000" i="1" dirty="0" smtClean="0">
              <a:effectLst/>
              <a:latin typeface="+mj-lt"/>
            </a:rPr>
            <a:t>Демонстрационный  квалификационный экзамен</a:t>
          </a:r>
          <a:endParaRPr lang="ru-RU" sz="2000" i="1" dirty="0">
            <a:effectLst/>
            <a:latin typeface="+mj-lt"/>
          </a:endParaRPr>
        </a:p>
      </dgm:t>
    </dgm:pt>
    <dgm:pt modelId="{6C0221CE-CF50-42C1-9D14-CF8F74569E37}" type="parTrans" cxnId="{AFF3CD4D-DFB1-470F-B3B0-142AD14B7008}">
      <dgm:prSet/>
      <dgm:spPr/>
      <dgm:t>
        <a:bodyPr/>
        <a:lstStyle/>
        <a:p>
          <a:endParaRPr lang="ru-RU"/>
        </a:p>
      </dgm:t>
    </dgm:pt>
    <dgm:pt modelId="{F7B9867B-4B29-42B6-AF0D-0DC0B160D9E3}" type="sibTrans" cxnId="{AFF3CD4D-DFB1-470F-B3B0-142AD14B7008}">
      <dgm:prSet/>
      <dgm:spPr/>
      <dgm:t>
        <a:bodyPr/>
        <a:lstStyle/>
        <a:p>
          <a:endParaRPr lang="ru-RU"/>
        </a:p>
      </dgm:t>
    </dgm:pt>
    <dgm:pt modelId="{D8D120FB-7FE2-42C3-9E6C-431182FF0355}">
      <dgm:prSet phldrT="[Текст]" custT="1"/>
      <dgm:spPr>
        <a:solidFill>
          <a:srgbClr val="057391"/>
        </a:solidFill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rPr>
            <a:t>СТУДЕНТЫ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endParaRPr>
        </a:p>
      </dgm:t>
    </dgm:pt>
    <dgm:pt modelId="{F0FD610C-62B3-4F20-8078-99CF2A15DC10}" type="parTrans" cxnId="{4DD21E59-45A6-429A-85B8-EEF71CCE0843}">
      <dgm:prSet/>
      <dgm:spPr/>
      <dgm:t>
        <a:bodyPr/>
        <a:lstStyle/>
        <a:p>
          <a:endParaRPr lang="ru-RU"/>
        </a:p>
      </dgm:t>
    </dgm:pt>
    <dgm:pt modelId="{E48AC491-8EF7-418F-BBC7-B95850263B10}" type="sibTrans" cxnId="{4DD21E59-45A6-429A-85B8-EEF71CCE0843}">
      <dgm:prSet/>
      <dgm:spPr/>
      <dgm:t>
        <a:bodyPr/>
        <a:lstStyle/>
        <a:p>
          <a:endParaRPr lang="ru-RU"/>
        </a:p>
      </dgm:t>
    </dgm:pt>
    <dgm:pt modelId="{99267AC6-8AB8-418C-AB29-E4E9E89EE9A8}">
      <dgm:prSet phldrT="[Текст]" custT="1"/>
      <dgm:spPr/>
      <dgm:t>
        <a:bodyPr/>
        <a:lstStyle/>
        <a:p>
          <a:r>
            <a:rPr lang="ru-RU" sz="2000" i="1" dirty="0" smtClean="0">
              <a:latin typeface="+mj-lt"/>
            </a:rPr>
            <a:t>Практическое обучение - ученичество</a:t>
          </a:r>
          <a:endParaRPr lang="ru-RU" sz="2000" i="1" dirty="0">
            <a:latin typeface="+mj-lt"/>
          </a:endParaRPr>
        </a:p>
      </dgm:t>
    </dgm:pt>
    <dgm:pt modelId="{EFF1242B-DA37-44E3-8985-077E1DA89A5D}" type="parTrans" cxnId="{EC6E8796-65CB-48E3-A3C8-07EFAB5B1B69}">
      <dgm:prSet/>
      <dgm:spPr/>
      <dgm:t>
        <a:bodyPr/>
        <a:lstStyle/>
        <a:p>
          <a:endParaRPr lang="ru-RU"/>
        </a:p>
      </dgm:t>
    </dgm:pt>
    <dgm:pt modelId="{466A0FFF-38B3-4ED0-9FEA-1A887DF423EA}" type="sibTrans" cxnId="{EC6E8796-65CB-48E3-A3C8-07EFAB5B1B69}">
      <dgm:prSet/>
      <dgm:spPr/>
      <dgm:t>
        <a:bodyPr/>
        <a:lstStyle/>
        <a:p>
          <a:endParaRPr lang="ru-RU"/>
        </a:p>
      </dgm:t>
    </dgm:pt>
    <dgm:pt modelId="{C91AC2A1-2723-4C5A-A6F3-CECCC38E9F77}">
      <dgm:prSet phldrT="[Текст]" custT="1"/>
      <dgm:spPr/>
      <dgm:t>
        <a:bodyPr/>
        <a:lstStyle/>
        <a:p>
          <a:r>
            <a:rPr lang="ru-RU" sz="2000" i="1" dirty="0" smtClean="0">
              <a:latin typeface="+mj-lt"/>
            </a:rPr>
            <a:t>Аттестация</a:t>
          </a:r>
          <a:endParaRPr lang="ru-RU" sz="2000" i="1" dirty="0">
            <a:latin typeface="+mj-lt"/>
          </a:endParaRPr>
        </a:p>
      </dgm:t>
    </dgm:pt>
    <dgm:pt modelId="{C53251E0-922F-4F57-AD0C-A03AD38BC91C}" type="parTrans" cxnId="{AFCE9BE6-B3EC-4C6B-ADDF-311F7CEE952A}">
      <dgm:prSet/>
      <dgm:spPr/>
      <dgm:t>
        <a:bodyPr/>
        <a:lstStyle/>
        <a:p>
          <a:endParaRPr lang="ru-RU"/>
        </a:p>
      </dgm:t>
    </dgm:pt>
    <dgm:pt modelId="{AD8CC9BF-67D4-4B68-969F-5CFFBD8A5205}" type="sibTrans" cxnId="{AFCE9BE6-B3EC-4C6B-ADDF-311F7CEE952A}">
      <dgm:prSet/>
      <dgm:spPr/>
      <dgm:t>
        <a:bodyPr/>
        <a:lstStyle/>
        <a:p>
          <a:endParaRPr lang="ru-RU"/>
        </a:p>
      </dgm:t>
    </dgm:pt>
    <dgm:pt modelId="{A2F35C57-8236-49C2-894D-6CC250441275}">
      <dgm:prSet phldrT="[Текст]" custT="1"/>
      <dgm:spPr>
        <a:solidFill>
          <a:srgbClr val="057391"/>
        </a:solidFill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rPr>
            <a:t>МАСТЕРА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endParaRPr>
        </a:p>
      </dgm:t>
    </dgm:pt>
    <dgm:pt modelId="{A6FE4058-FF44-4404-B598-965A84C3570F}" type="parTrans" cxnId="{BA92F3CD-9660-4A40-A5E6-0A80605EE187}">
      <dgm:prSet/>
      <dgm:spPr/>
      <dgm:t>
        <a:bodyPr/>
        <a:lstStyle/>
        <a:p>
          <a:endParaRPr lang="ru-RU"/>
        </a:p>
      </dgm:t>
    </dgm:pt>
    <dgm:pt modelId="{9D96938D-1D14-46B0-BAA1-07F210B78469}" type="sibTrans" cxnId="{BA92F3CD-9660-4A40-A5E6-0A80605EE187}">
      <dgm:prSet/>
      <dgm:spPr/>
      <dgm:t>
        <a:bodyPr/>
        <a:lstStyle/>
        <a:p>
          <a:endParaRPr lang="ru-RU"/>
        </a:p>
      </dgm:t>
    </dgm:pt>
    <dgm:pt modelId="{808E8774-C4C9-4BA5-83EE-D7B48BF6B689}">
      <dgm:prSet phldrT="[Текст]" custT="1"/>
      <dgm:spPr/>
      <dgm:t>
        <a:bodyPr/>
        <a:lstStyle/>
        <a:p>
          <a:r>
            <a:rPr lang="ru-RU" sz="1800" i="1" dirty="0" smtClean="0">
              <a:effectLst/>
              <a:latin typeface="+mj-lt"/>
            </a:rPr>
            <a:t>Стажировка в реальных условиях компании по специальности</a:t>
          </a:r>
          <a:endParaRPr lang="ru-RU" sz="1800" i="1" dirty="0">
            <a:effectLst/>
            <a:latin typeface="+mj-lt"/>
          </a:endParaRPr>
        </a:p>
      </dgm:t>
    </dgm:pt>
    <dgm:pt modelId="{6AB30535-D517-4AF8-8D5C-9AD00FB4DBE1}" type="parTrans" cxnId="{B1F9E708-3F47-4FA8-A65C-5371071F50CC}">
      <dgm:prSet/>
      <dgm:spPr/>
      <dgm:t>
        <a:bodyPr/>
        <a:lstStyle/>
        <a:p>
          <a:endParaRPr lang="ru-RU"/>
        </a:p>
      </dgm:t>
    </dgm:pt>
    <dgm:pt modelId="{AF0C31CF-3210-45CF-BE74-4C301BF1F0D2}" type="sibTrans" cxnId="{B1F9E708-3F47-4FA8-A65C-5371071F50CC}">
      <dgm:prSet/>
      <dgm:spPr/>
      <dgm:t>
        <a:bodyPr/>
        <a:lstStyle/>
        <a:p>
          <a:endParaRPr lang="ru-RU"/>
        </a:p>
      </dgm:t>
    </dgm:pt>
    <dgm:pt modelId="{EEC2B5EA-12A9-4788-9BFA-F29A4A9026EA}">
      <dgm:prSet phldrT="[Текст]" custT="1"/>
      <dgm:spPr/>
      <dgm:t>
        <a:bodyPr/>
        <a:lstStyle/>
        <a:p>
          <a:r>
            <a:rPr lang="ru-RU" sz="1800" i="1" dirty="0" smtClean="0">
              <a:effectLst/>
              <a:latin typeface="+mj-lt"/>
            </a:rPr>
            <a:t>Сертификат о прохождении стажировки</a:t>
          </a:r>
          <a:endParaRPr lang="ru-RU" sz="1800" i="1" dirty="0">
            <a:effectLst/>
            <a:latin typeface="+mj-lt"/>
          </a:endParaRPr>
        </a:p>
      </dgm:t>
    </dgm:pt>
    <dgm:pt modelId="{F432A194-771E-4E1C-913C-D0B40C99391C}" type="parTrans" cxnId="{762CE126-A1F9-47BC-8795-8B28B3A5267A}">
      <dgm:prSet/>
      <dgm:spPr/>
      <dgm:t>
        <a:bodyPr/>
        <a:lstStyle/>
        <a:p>
          <a:endParaRPr lang="ru-RU"/>
        </a:p>
      </dgm:t>
    </dgm:pt>
    <dgm:pt modelId="{038F1FBA-AB48-40A2-A299-B0E84DF01977}" type="sibTrans" cxnId="{762CE126-A1F9-47BC-8795-8B28B3A5267A}">
      <dgm:prSet/>
      <dgm:spPr/>
      <dgm:t>
        <a:bodyPr/>
        <a:lstStyle/>
        <a:p>
          <a:endParaRPr lang="ru-RU"/>
        </a:p>
      </dgm:t>
    </dgm:pt>
    <dgm:pt modelId="{4EB925D2-7013-4D64-820F-8718B69229CB}">
      <dgm:prSet phldrT="[Текст]" custT="1"/>
      <dgm:spPr>
        <a:solidFill>
          <a:srgbClr val="CAD3E8">
            <a:alpha val="90000"/>
          </a:srgbClr>
        </a:solidFill>
      </dgm:spPr>
      <dgm:t>
        <a:bodyPr/>
        <a:lstStyle/>
        <a:p>
          <a:r>
            <a:rPr lang="ru-RU" sz="2000" i="1" dirty="0" smtClean="0">
              <a:effectLst/>
              <a:latin typeface="+mj-lt"/>
            </a:rPr>
            <a:t>Документ о присвоении или повышении квалификации ОО</a:t>
          </a:r>
          <a:endParaRPr lang="ru-RU" sz="2000" i="1" dirty="0">
            <a:effectLst/>
            <a:latin typeface="+mj-lt"/>
          </a:endParaRPr>
        </a:p>
      </dgm:t>
    </dgm:pt>
    <dgm:pt modelId="{0B8E3C01-BEB5-4BCD-A6F9-8ACD865873D6}" type="parTrans" cxnId="{4940D42A-376D-4D67-BE03-8C58DBD01CD0}">
      <dgm:prSet/>
      <dgm:spPr/>
      <dgm:t>
        <a:bodyPr/>
        <a:lstStyle/>
        <a:p>
          <a:endParaRPr lang="ru-RU"/>
        </a:p>
      </dgm:t>
    </dgm:pt>
    <dgm:pt modelId="{03A5DF4A-E665-4FA5-9B4E-50A55BF1156B}" type="sibTrans" cxnId="{4940D42A-376D-4D67-BE03-8C58DBD01CD0}">
      <dgm:prSet/>
      <dgm:spPr/>
      <dgm:t>
        <a:bodyPr/>
        <a:lstStyle/>
        <a:p>
          <a:endParaRPr lang="ru-RU"/>
        </a:p>
      </dgm:t>
    </dgm:pt>
    <dgm:pt modelId="{B52AED74-385D-4983-A80D-A03544D5D190}">
      <dgm:prSet phldrT="[Текст]" custT="1"/>
      <dgm:spPr/>
      <dgm:t>
        <a:bodyPr/>
        <a:lstStyle/>
        <a:p>
          <a:r>
            <a:rPr lang="ru-RU" sz="2000" i="1" dirty="0" smtClean="0">
              <a:latin typeface="+mj-lt"/>
            </a:rPr>
            <a:t>Документ об образовании и квалификации</a:t>
          </a:r>
          <a:endParaRPr lang="ru-RU" sz="2000" i="1" dirty="0">
            <a:latin typeface="+mj-lt"/>
          </a:endParaRPr>
        </a:p>
      </dgm:t>
    </dgm:pt>
    <dgm:pt modelId="{28D2BBB7-87CD-44F7-B3D3-54C4162C924C}" type="parTrans" cxnId="{25E1BCE7-7BAB-4B6A-8F9F-ECDD68DDDDC5}">
      <dgm:prSet/>
      <dgm:spPr/>
      <dgm:t>
        <a:bodyPr/>
        <a:lstStyle/>
        <a:p>
          <a:endParaRPr lang="ru-RU"/>
        </a:p>
      </dgm:t>
    </dgm:pt>
    <dgm:pt modelId="{EAFDD280-AFB4-4625-9748-A376A3CE1BDA}" type="sibTrans" cxnId="{25E1BCE7-7BAB-4B6A-8F9F-ECDD68DDDDC5}">
      <dgm:prSet/>
      <dgm:spPr/>
      <dgm:t>
        <a:bodyPr/>
        <a:lstStyle/>
        <a:p>
          <a:endParaRPr lang="ru-RU"/>
        </a:p>
      </dgm:t>
    </dgm:pt>
    <dgm:pt modelId="{85E74074-8AA2-485F-B358-99D6AEF4A2F5}">
      <dgm:prSet phldrT="[Текст]" custT="1"/>
      <dgm:spPr>
        <a:solidFill>
          <a:srgbClr val="CAD3E8">
            <a:alpha val="90000"/>
          </a:srgbClr>
        </a:solidFill>
      </dgm:spPr>
      <dgm:t>
        <a:bodyPr/>
        <a:lstStyle/>
        <a:p>
          <a:endParaRPr lang="ru-RU" sz="2000" i="1" dirty="0">
            <a:effectLst/>
            <a:latin typeface="+mj-lt"/>
          </a:endParaRPr>
        </a:p>
      </dgm:t>
    </dgm:pt>
    <dgm:pt modelId="{1CD34D5C-C93D-4869-8444-3369E26A32D6}" type="parTrans" cxnId="{80D4ED40-0D60-4039-BB52-3AD5DADCE80C}">
      <dgm:prSet/>
      <dgm:spPr/>
      <dgm:t>
        <a:bodyPr/>
        <a:lstStyle/>
        <a:p>
          <a:endParaRPr lang="ru-RU"/>
        </a:p>
      </dgm:t>
    </dgm:pt>
    <dgm:pt modelId="{67C9884C-89D8-47D9-9F13-DDC53CFF843A}" type="sibTrans" cxnId="{80D4ED40-0D60-4039-BB52-3AD5DADCE80C}">
      <dgm:prSet/>
      <dgm:spPr/>
      <dgm:t>
        <a:bodyPr/>
        <a:lstStyle/>
        <a:p>
          <a:endParaRPr lang="ru-RU"/>
        </a:p>
      </dgm:t>
    </dgm:pt>
    <dgm:pt modelId="{8CB15995-31C9-4B36-8A07-01D799AFE124}">
      <dgm:prSet phldrT="[Текст]" custT="1"/>
      <dgm:spPr>
        <a:solidFill>
          <a:srgbClr val="CAD3E8">
            <a:alpha val="90000"/>
          </a:srgbClr>
        </a:solidFill>
      </dgm:spPr>
      <dgm:t>
        <a:bodyPr/>
        <a:lstStyle/>
        <a:p>
          <a:endParaRPr lang="ru-RU" sz="2000" dirty="0"/>
        </a:p>
      </dgm:t>
    </dgm:pt>
    <dgm:pt modelId="{5D05CCA9-9D41-4C25-848B-5D875A52757B}" type="parTrans" cxnId="{B8D776EA-123D-47A9-BEBE-1A1BD6D4C4F5}">
      <dgm:prSet/>
      <dgm:spPr/>
      <dgm:t>
        <a:bodyPr/>
        <a:lstStyle/>
        <a:p>
          <a:endParaRPr lang="ru-RU"/>
        </a:p>
      </dgm:t>
    </dgm:pt>
    <dgm:pt modelId="{AFBF338F-6B03-4335-BC45-47BDE19B02AE}" type="sibTrans" cxnId="{B8D776EA-123D-47A9-BEBE-1A1BD6D4C4F5}">
      <dgm:prSet/>
      <dgm:spPr/>
      <dgm:t>
        <a:bodyPr/>
        <a:lstStyle/>
        <a:p>
          <a:endParaRPr lang="ru-RU"/>
        </a:p>
      </dgm:t>
    </dgm:pt>
    <dgm:pt modelId="{58A57275-EA0D-477F-A599-B1498779D5FC}">
      <dgm:prSet phldrT="[Текст]" custT="1"/>
      <dgm:spPr/>
      <dgm:t>
        <a:bodyPr/>
        <a:lstStyle/>
        <a:p>
          <a:r>
            <a:rPr lang="ru-RU" sz="1800" i="1" baseline="0" dirty="0" smtClean="0">
              <a:effectLst/>
              <a:latin typeface="+mj-lt"/>
            </a:rPr>
            <a:t>Демонстрационный квалификационный  экзамен</a:t>
          </a:r>
          <a:endParaRPr lang="ru-RU" sz="1800" i="1" baseline="0" dirty="0">
            <a:effectLst/>
            <a:latin typeface="+mj-lt"/>
          </a:endParaRPr>
        </a:p>
      </dgm:t>
    </dgm:pt>
    <dgm:pt modelId="{9BA35522-783B-4446-BD2F-46E75AAD6883}" type="parTrans" cxnId="{C6C0477B-76C2-413E-9E78-D9C034E8AA7A}">
      <dgm:prSet/>
      <dgm:spPr/>
      <dgm:t>
        <a:bodyPr/>
        <a:lstStyle/>
        <a:p>
          <a:endParaRPr lang="ru-RU"/>
        </a:p>
      </dgm:t>
    </dgm:pt>
    <dgm:pt modelId="{759A5E7C-99CF-458C-A9DC-C0F52397B881}" type="sibTrans" cxnId="{C6C0477B-76C2-413E-9E78-D9C034E8AA7A}">
      <dgm:prSet/>
      <dgm:spPr/>
      <dgm:t>
        <a:bodyPr/>
        <a:lstStyle/>
        <a:p>
          <a:endParaRPr lang="ru-RU"/>
        </a:p>
      </dgm:t>
    </dgm:pt>
    <dgm:pt modelId="{D657832E-764A-45E9-8E72-CED445FF8046}" type="pres">
      <dgm:prSet presAssocID="{2B4CE5E1-E37C-4629-B2DD-51DDCD0F5C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A24827-08C4-41D9-975E-24D103C3D95B}" type="pres">
      <dgm:prSet presAssocID="{3837F7D5-E68C-4093-BD66-75BDCFFA537E}" presName="linNode" presStyleCnt="0"/>
      <dgm:spPr/>
    </dgm:pt>
    <dgm:pt modelId="{0E72A107-DE2C-4A57-AAB5-FB21A6283A93}" type="pres">
      <dgm:prSet presAssocID="{3837F7D5-E68C-4093-BD66-75BDCFFA537E}" presName="parentText" presStyleLbl="node1" presStyleIdx="0" presStyleCnt="3" custLinFactNeighborX="-1441" custLinFactNeighborY="41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92B1E-4C4D-492A-AA15-C22FCFF96CF5}" type="pres">
      <dgm:prSet presAssocID="{3837F7D5-E68C-4093-BD66-75BDCFFA537E}" presName="descendantText" presStyleLbl="alignAccFollowNode1" presStyleIdx="0" presStyleCnt="3" custScaleY="174312" custLinFactNeighborX="-1318" custLinFactNeighborY="-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555A9-CA6E-4546-8F19-2E85B19B1C13}" type="pres">
      <dgm:prSet presAssocID="{CC7B125C-B982-47DA-9202-9F24D3991A70}" presName="sp" presStyleCnt="0"/>
      <dgm:spPr/>
    </dgm:pt>
    <dgm:pt modelId="{7FBCD254-81E7-4C0A-BD9A-23CB20B8658A}" type="pres">
      <dgm:prSet presAssocID="{D8D120FB-7FE2-42C3-9E6C-431182FF0355}" presName="linNode" presStyleCnt="0"/>
      <dgm:spPr/>
    </dgm:pt>
    <dgm:pt modelId="{BB19F2C7-7AAC-4C06-8637-EBF0B7A9D98D}" type="pres">
      <dgm:prSet presAssocID="{D8D120FB-7FE2-42C3-9E6C-431182FF0355}" presName="parentText" presStyleLbl="node1" presStyleIdx="1" presStyleCnt="3" custLinFactNeighborX="-76" custLinFactNeighborY="-30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F62F6-4CE7-4535-9220-D90D02BDB618}" type="pres">
      <dgm:prSet presAssocID="{D8D120FB-7FE2-42C3-9E6C-431182FF0355}" presName="descendantText" presStyleLbl="alignAccFollowNode1" presStyleIdx="1" presStyleCnt="3" custScaleY="153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3201C-2AEE-4410-BFAF-8396AF4E1794}" type="pres">
      <dgm:prSet presAssocID="{E48AC491-8EF7-418F-BBC7-B95850263B10}" presName="sp" presStyleCnt="0"/>
      <dgm:spPr/>
    </dgm:pt>
    <dgm:pt modelId="{95EECACC-430B-4F9C-A4FF-115C4CDFC50A}" type="pres">
      <dgm:prSet presAssocID="{A2F35C57-8236-49C2-894D-6CC250441275}" presName="linNode" presStyleCnt="0"/>
      <dgm:spPr/>
    </dgm:pt>
    <dgm:pt modelId="{C9E378F2-8EC2-4F54-9055-195DB1ACB984}" type="pres">
      <dgm:prSet presAssocID="{A2F35C57-8236-49C2-894D-6CC25044127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AF9DF-080B-4284-8477-86915B571DD9}" type="pres">
      <dgm:prSet presAssocID="{A2F35C57-8236-49C2-894D-6CC250441275}" presName="descendantText" presStyleLbl="alignAccFollowNode1" presStyleIdx="2" presStyleCnt="3" custScaleY="125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223CFC-83E6-4665-906F-F03A5E04118D}" type="presOf" srcId="{3837F7D5-E68C-4093-BD66-75BDCFFA537E}" destId="{0E72A107-DE2C-4A57-AAB5-FB21A6283A93}" srcOrd="0" destOrd="0" presId="urn:microsoft.com/office/officeart/2005/8/layout/vList5"/>
    <dgm:cxn modelId="{490DD696-611A-4EED-A4F6-A3920699EAC1}" type="presOf" srcId="{8525EA0B-39EE-4E2F-B09A-30724B4CC584}" destId="{C2692B1E-4C4D-492A-AA15-C22FCFF96CF5}" srcOrd="0" destOrd="2" presId="urn:microsoft.com/office/officeart/2005/8/layout/vList5"/>
    <dgm:cxn modelId="{30D9606E-A18C-485F-A15A-34933931CA06}" type="presOf" srcId="{5C069819-9B12-442E-91DD-E72437AC01BB}" destId="{C2692B1E-4C4D-492A-AA15-C22FCFF96CF5}" srcOrd="0" destOrd="1" presId="urn:microsoft.com/office/officeart/2005/8/layout/vList5"/>
    <dgm:cxn modelId="{AFCE9BE6-B3EC-4C6B-ADDF-311F7CEE952A}" srcId="{D8D120FB-7FE2-42C3-9E6C-431182FF0355}" destId="{C91AC2A1-2723-4C5A-A6F3-CECCC38E9F77}" srcOrd="1" destOrd="0" parTransId="{C53251E0-922F-4F57-AD0C-A03AD38BC91C}" sibTransId="{AD8CC9BF-67D4-4B68-969F-5CFFBD8A5205}"/>
    <dgm:cxn modelId="{762CE126-A1F9-47BC-8795-8B28B3A5267A}" srcId="{A2F35C57-8236-49C2-894D-6CC250441275}" destId="{EEC2B5EA-12A9-4788-9BFA-F29A4A9026EA}" srcOrd="1" destOrd="0" parTransId="{F432A194-771E-4E1C-913C-D0B40C99391C}" sibTransId="{038F1FBA-AB48-40A2-A299-B0E84DF01977}"/>
    <dgm:cxn modelId="{FFE5CDAA-B6F7-478E-8A16-55138A8DAB59}" type="presOf" srcId="{4EB925D2-7013-4D64-820F-8718B69229CB}" destId="{C2692B1E-4C4D-492A-AA15-C22FCFF96CF5}" srcOrd="0" destOrd="3" presId="urn:microsoft.com/office/officeart/2005/8/layout/vList5"/>
    <dgm:cxn modelId="{25274AE9-28E6-4E8F-852E-903E9256C564}" type="presOf" srcId="{B52AED74-385D-4983-A80D-A03544D5D190}" destId="{201F62F6-4CE7-4535-9220-D90D02BDB618}" srcOrd="0" destOrd="2" presId="urn:microsoft.com/office/officeart/2005/8/layout/vList5"/>
    <dgm:cxn modelId="{2CD21693-4896-4957-926F-EC663BCBB672}" type="presOf" srcId="{D8D120FB-7FE2-42C3-9E6C-431182FF0355}" destId="{BB19F2C7-7AAC-4C06-8637-EBF0B7A9D98D}" srcOrd="0" destOrd="0" presId="urn:microsoft.com/office/officeart/2005/8/layout/vList5"/>
    <dgm:cxn modelId="{4940D42A-376D-4D67-BE03-8C58DBD01CD0}" srcId="{3837F7D5-E68C-4093-BD66-75BDCFFA537E}" destId="{4EB925D2-7013-4D64-820F-8718B69229CB}" srcOrd="3" destOrd="0" parTransId="{0B8E3C01-BEB5-4BCD-A6F9-8ACD865873D6}" sibTransId="{03A5DF4A-E665-4FA5-9B4E-50A55BF1156B}"/>
    <dgm:cxn modelId="{DE39A01C-D976-4D99-A304-D48504960B92}" type="presOf" srcId="{EEC2B5EA-12A9-4788-9BFA-F29A4A9026EA}" destId="{9F8AF9DF-080B-4284-8477-86915B571DD9}" srcOrd="0" destOrd="1" presId="urn:microsoft.com/office/officeart/2005/8/layout/vList5"/>
    <dgm:cxn modelId="{80D4ED40-0D60-4039-BB52-3AD5DADCE80C}" srcId="{3837F7D5-E68C-4093-BD66-75BDCFFA537E}" destId="{85E74074-8AA2-485F-B358-99D6AEF4A2F5}" srcOrd="4" destOrd="0" parTransId="{1CD34D5C-C93D-4869-8444-3369E26A32D6}" sibTransId="{67C9884C-89D8-47D9-9F13-DDC53CFF843A}"/>
    <dgm:cxn modelId="{3D43E845-77BD-4D5D-AAC6-CE471AB4DD8E}" type="presOf" srcId="{85E74074-8AA2-485F-B358-99D6AEF4A2F5}" destId="{C2692B1E-4C4D-492A-AA15-C22FCFF96CF5}" srcOrd="0" destOrd="4" presId="urn:microsoft.com/office/officeart/2005/8/layout/vList5"/>
    <dgm:cxn modelId="{8CAF6F02-5966-4734-99D8-CD0628B6C4DF}" type="presOf" srcId="{8CB15995-31C9-4B36-8A07-01D799AFE124}" destId="{C2692B1E-4C4D-492A-AA15-C22FCFF96CF5}" srcOrd="0" destOrd="0" presId="urn:microsoft.com/office/officeart/2005/8/layout/vList5"/>
    <dgm:cxn modelId="{0C549BD6-554D-4446-97DC-3962E1EF156F}" type="presOf" srcId="{C91AC2A1-2723-4C5A-A6F3-CECCC38E9F77}" destId="{201F62F6-4CE7-4535-9220-D90D02BDB618}" srcOrd="0" destOrd="1" presId="urn:microsoft.com/office/officeart/2005/8/layout/vList5"/>
    <dgm:cxn modelId="{EB802879-993F-48BD-B10C-1862D8F3490A}" srcId="{3837F7D5-E68C-4093-BD66-75BDCFFA537E}" destId="{5C069819-9B12-442E-91DD-E72437AC01BB}" srcOrd="1" destOrd="0" parTransId="{B2DBBEAA-08CC-42AB-A6AE-8B94E5AF1AEC}" sibTransId="{1F1A7138-118C-4C6F-BED5-347D2A9B57C9}"/>
    <dgm:cxn modelId="{D9CE971C-A7BB-4E93-90DE-2D514941D594}" type="presOf" srcId="{58A57275-EA0D-477F-A599-B1498779D5FC}" destId="{9F8AF9DF-080B-4284-8477-86915B571DD9}" srcOrd="0" destOrd="2" presId="urn:microsoft.com/office/officeart/2005/8/layout/vList5"/>
    <dgm:cxn modelId="{79AEAD9D-48BE-4799-9CF8-77E9E6DB38B6}" type="presOf" srcId="{808E8774-C4C9-4BA5-83EE-D7B48BF6B689}" destId="{9F8AF9DF-080B-4284-8477-86915B571DD9}" srcOrd="0" destOrd="0" presId="urn:microsoft.com/office/officeart/2005/8/layout/vList5"/>
    <dgm:cxn modelId="{B8D776EA-123D-47A9-BEBE-1A1BD6D4C4F5}" srcId="{3837F7D5-E68C-4093-BD66-75BDCFFA537E}" destId="{8CB15995-31C9-4B36-8A07-01D799AFE124}" srcOrd="0" destOrd="0" parTransId="{5D05CCA9-9D41-4C25-848B-5D875A52757B}" sibTransId="{AFBF338F-6B03-4335-BC45-47BDE19B02AE}"/>
    <dgm:cxn modelId="{25E1BCE7-7BAB-4B6A-8F9F-ECDD68DDDDC5}" srcId="{D8D120FB-7FE2-42C3-9E6C-431182FF0355}" destId="{B52AED74-385D-4983-A80D-A03544D5D190}" srcOrd="2" destOrd="0" parTransId="{28D2BBB7-87CD-44F7-B3D3-54C4162C924C}" sibTransId="{EAFDD280-AFB4-4625-9748-A376A3CE1BDA}"/>
    <dgm:cxn modelId="{7580E4D7-3C7E-4A1C-AE5B-838ADEF2EAA5}" type="presOf" srcId="{99267AC6-8AB8-418C-AB29-E4E9E89EE9A8}" destId="{201F62F6-4CE7-4535-9220-D90D02BDB618}" srcOrd="0" destOrd="0" presId="urn:microsoft.com/office/officeart/2005/8/layout/vList5"/>
    <dgm:cxn modelId="{4DD21E59-45A6-429A-85B8-EEF71CCE0843}" srcId="{2B4CE5E1-E37C-4629-B2DD-51DDCD0F5C75}" destId="{D8D120FB-7FE2-42C3-9E6C-431182FF0355}" srcOrd="1" destOrd="0" parTransId="{F0FD610C-62B3-4F20-8078-99CF2A15DC10}" sibTransId="{E48AC491-8EF7-418F-BBC7-B95850263B10}"/>
    <dgm:cxn modelId="{AFF3CD4D-DFB1-470F-B3B0-142AD14B7008}" srcId="{3837F7D5-E68C-4093-BD66-75BDCFFA537E}" destId="{8525EA0B-39EE-4E2F-B09A-30724B4CC584}" srcOrd="2" destOrd="0" parTransId="{6C0221CE-CF50-42C1-9D14-CF8F74569E37}" sibTransId="{F7B9867B-4B29-42B6-AF0D-0DC0B160D9E3}"/>
    <dgm:cxn modelId="{4D5494EF-8B49-4162-80CA-B821D8F090AC}" type="presOf" srcId="{A2F35C57-8236-49C2-894D-6CC250441275}" destId="{C9E378F2-8EC2-4F54-9055-195DB1ACB984}" srcOrd="0" destOrd="0" presId="urn:microsoft.com/office/officeart/2005/8/layout/vList5"/>
    <dgm:cxn modelId="{C6C0477B-76C2-413E-9E78-D9C034E8AA7A}" srcId="{A2F35C57-8236-49C2-894D-6CC250441275}" destId="{58A57275-EA0D-477F-A599-B1498779D5FC}" srcOrd="2" destOrd="0" parTransId="{9BA35522-783B-4446-BD2F-46E75AAD6883}" sibTransId="{759A5E7C-99CF-458C-A9DC-C0F52397B881}"/>
    <dgm:cxn modelId="{62FB095E-B057-4449-8F6A-DBA73A6C4C43}" type="presOf" srcId="{2B4CE5E1-E37C-4629-B2DD-51DDCD0F5C75}" destId="{D657832E-764A-45E9-8E72-CED445FF8046}" srcOrd="0" destOrd="0" presId="urn:microsoft.com/office/officeart/2005/8/layout/vList5"/>
    <dgm:cxn modelId="{B1F9E708-3F47-4FA8-A65C-5371071F50CC}" srcId="{A2F35C57-8236-49C2-894D-6CC250441275}" destId="{808E8774-C4C9-4BA5-83EE-D7B48BF6B689}" srcOrd="0" destOrd="0" parTransId="{6AB30535-D517-4AF8-8D5C-9AD00FB4DBE1}" sibTransId="{AF0C31CF-3210-45CF-BE74-4C301BF1F0D2}"/>
    <dgm:cxn modelId="{BA92F3CD-9660-4A40-A5E6-0A80605EE187}" srcId="{2B4CE5E1-E37C-4629-B2DD-51DDCD0F5C75}" destId="{A2F35C57-8236-49C2-894D-6CC250441275}" srcOrd="2" destOrd="0" parTransId="{A6FE4058-FF44-4404-B598-965A84C3570F}" sibTransId="{9D96938D-1D14-46B0-BAA1-07F210B78469}"/>
    <dgm:cxn modelId="{575F65E8-4DE6-4530-BE2B-9F65E7A02389}" srcId="{2B4CE5E1-E37C-4629-B2DD-51DDCD0F5C75}" destId="{3837F7D5-E68C-4093-BD66-75BDCFFA537E}" srcOrd="0" destOrd="0" parTransId="{1195E676-FEB3-477C-8366-4C5D7A93B88D}" sibTransId="{CC7B125C-B982-47DA-9202-9F24D3991A70}"/>
    <dgm:cxn modelId="{EC6E8796-65CB-48E3-A3C8-07EFAB5B1B69}" srcId="{D8D120FB-7FE2-42C3-9E6C-431182FF0355}" destId="{99267AC6-8AB8-418C-AB29-E4E9E89EE9A8}" srcOrd="0" destOrd="0" parTransId="{EFF1242B-DA37-44E3-8985-077E1DA89A5D}" sibTransId="{466A0FFF-38B3-4ED0-9FEA-1A887DF423EA}"/>
    <dgm:cxn modelId="{BF65D2E3-6763-49E3-B619-0D40BD82D17C}" type="presParOf" srcId="{D657832E-764A-45E9-8E72-CED445FF8046}" destId="{97A24827-08C4-41D9-975E-24D103C3D95B}" srcOrd="0" destOrd="0" presId="urn:microsoft.com/office/officeart/2005/8/layout/vList5"/>
    <dgm:cxn modelId="{55C4F3E8-5BB9-4305-8FF3-C9A21199BBF6}" type="presParOf" srcId="{97A24827-08C4-41D9-975E-24D103C3D95B}" destId="{0E72A107-DE2C-4A57-AAB5-FB21A6283A93}" srcOrd="0" destOrd="0" presId="urn:microsoft.com/office/officeart/2005/8/layout/vList5"/>
    <dgm:cxn modelId="{B36D5BB3-0AF0-4480-8687-C023D031A018}" type="presParOf" srcId="{97A24827-08C4-41D9-975E-24D103C3D95B}" destId="{C2692B1E-4C4D-492A-AA15-C22FCFF96CF5}" srcOrd="1" destOrd="0" presId="urn:microsoft.com/office/officeart/2005/8/layout/vList5"/>
    <dgm:cxn modelId="{C5D471FA-08F9-44A9-ABB6-36F7F32084C7}" type="presParOf" srcId="{D657832E-764A-45E9-8E72-CED445FF8046}" destId="{BB7555A9-CA6E-4546-8F19-2E85B19B1C13}" srcOrd="1" destOrd="0" presId="urn:microsoft.com/office/officeart/2005/8/layout/vList5"/>
    <dgm:cxn modelId="{ED75BE56-778A-494C-8BAC-5D2EAF233B63}" type="presParOf" srcId="{D657832E-764A-45E9-8E72-CED445FF8046}" destId="{7FBCD254-81E7-4C0A-BD9A-23CB20B8658A}" srcOrd="2" destOrd="0" presId="urn:microsoft.com/office/officeart/2005/8/layout/vList5"/>
    <dgm:cxn modelId="{F4331905-711C-4D26-A3AA-6D2197E98A4B}" type="presParOf" srcId="{7FBCD254-81E7-4C0A-BD9A-23CB20B8658A}" destId="{BB19F2C7-7AAC-4C06-8637-EBF0B7A9D98D}" srcOrd="0" destOrd="0" presId="urn:microsoft.com/office/officeart/2005/8/layout/vList5"/>
    <dgm:cxn modelId="{4CD6043E-4321-4F24-8B3F-765567E94047}" type="presParOf" srcId="{7FBCD254-81E7-4C0A-BD9A-23CB20B8658A}" destId="{201F62F6-4CE7-4535-9220-D90D02BDB618}" srcOrd="1" destOrd="0" presId="urn:microsoft.com/office/officeart/2005/8/layout/vList5"/>
    <dgm:cxn modelId="{42BE4530-A5D0-48F6-8205-4D59BAC9CA9D}" type="presParOf" srcId="{D657832E-764A-45E9-8E72-CED445FF8046}" destId="{2933201C-2AEE-4410-BFAF-8396AF4E1794}" srcOrd="3" destOrd="0" presId="urn:microsoft.com/office/officeart/2005/8/layout/vList5"/>
    <dgm:cxn modelId="{53A65E84-F7D0-4103-A8AF-D0AE94ADFC01}" type="presParOf" srcId="{D657832E-764A-45E9-8E72-CED445FF8046}" destId="{95EECACC-430B-4F9C-A4FF-115C4CDFC50A}" srcOrd="4" destOrd="0" presId="urn:microsoft.com/office/officeart/2005/8/layout/vList5"/>
    <dgm:cxn modelId="{96CE36CE-5D9E-4AA2-8527-1EF0998FCB1B}" type="presParOf" srcId="{95EECACC-430B-4F9C-A4FF-115C4CDFC50A}" destId="{C9E378F2-8EC2-4F54-9055-195DB1ACB984}" srcOrd="0" destOrd="0" presId="urn:microsoft.com/office/officeart/2005/8/layout/vList5"/>
    <dgm:cxn modelId="{13A8B1A3-8C35-49DC-A479-4539DA6AC8BD}" type="presParOf" srcId="{95EECACC-430B-4F9C-A4FF-115C4CDFC50A}" destId="{9F8AF9DF-080B-4284-8477-86915B571DD9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151A-8817-4735-BF90-74EA915E9388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0D12C-9882-4657-B2C0-C3CA64909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0D12C-9882-4657-B2C0-C3CA6490937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0D12C-9882-4657-B2C0-C3CA6490937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DA327-5030-4E7A-9F1B-76B737B1A12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9461" name="Дата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ru-RU" smtClean="0"/>
              <a:t>25.04.2014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0DEBD3-2F8D-4C65-9E32-CA7974422CA4}" type="slidenum">
              <a:rPr lang="ru-RU">
                <a:latin typeface="Arial" charset="0"/>
              </a:rPr>
              <a:pPr/>
              <a:t>7</a:t>
            </a:fld>
            <a:endParaRPr lang="ru-RU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3600" b="1" cap="all" baseline="0">
                <a:ln w="6350">
                  <a:noFill/>
                </a:ln>
                <a:solidFill>
                  <a:schemeClr val="tx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41A603-8BBF-413C-8000-190A75594DD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68F64D-D1C3-41A3-859C-630EE8904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2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Verdana" pitchFamily="34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E6295-D595-440A-AFF4-E5BFD071850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155-3F9E-43B0-A793-E85A2A69E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o.nwaip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>
                <a:latin typeface="Verdana" pitchFamily="34" charset="0"/>
              </a:rPr>
              <a:t>Валидация</a:t>
            </a:r>
            <a:r>
              <a:rPr lang="ru-RU" sz="3200" dirty="0" smtClean="0">
                <a:latin typeface="Verdana" pitchFamily="34" charset="0"/>
              </a:rPr>
              <a:t> как новая форма получения базовой квалификации: опыт российско-финских проектов</a:t>
            </a:r>
            <a:endParaRPr lang="ru-RU" sz="3200" dirty="0">
              <a:latin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000504"/>
            <a:ext cx="3614718" cy="1681162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Борисова Г.В.,</a:t>
            </a:r>
          </a:p>
          <a:p>
            <a:pPr algn="r"/>
            <a:r>
              <a:rPr lang="ru-RU" dirty="0" smtClean="0"/>
              <a:t>директор </a:t>
            </a:r>
            <a:r>
              <a:rPr lang="ru-RU" dirty="0" smtClean="0"/>
              <a:t>СЗАМП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/>
              <a:t>Из Разъяснений МОН РФ об особенностях законодательного и нормативного правового обеспечения в сфере ДПО от 08.10.2013 года</a:t>
            </a:r>
            <a:endParaRPr lang="ru-RU" sz="24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000240"/>
            <a:ext cx="8429684" cy="4286280"/>
          </a:xfrm>
          <a:solidFill>
            <a:srgbClr val="CAD3E8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Стажировка носит индивидуальный или групповой характер и может предусматривать такие виды деятельности как: 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самостоятельную работу с учебными изданиями; 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приобретение профессиональных и организаторских навыков; 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изучение организации и технологии производства, работ; 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непосредственное участие в планировании работы организации; 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работу с технической, нормативной и другой документацией; 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выполнение функциональных обязанностей должностных лиц (в качестве временно исполняющего обязанности или дублера); </a:t>
            </a:r>
          </a:p>
          <a:p>
            <a:pPr lvl="1"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участие в совещаниях, деловых встречах.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По результатам прохождения стажировки слушателю выдается документ о квалификации в зависимости от реализуемой дополнительной профессиональной программы.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85926"/>
            <a:ext cx="8286808" cy="3786214"/>
          </a:xfrm>
          <a:solidFill>
            <a:srgbClr val="CAD3E8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Вопрос 22. Какие требования предъявляются к документам, которые выдаются по итогам освоения дополнительных профессиональных программ? </a:t>
            </a:r>
            <a:endParaRPr lang="ru-RU" sz="2000" i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i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90000"/>
              </a:lnSpc>
              <a:buClrTx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Общие требования к документам о квалификации установлены пункте 2 статьи 60 Федерального закона № 273-ФЗ. </a:t>
            </a:r>
          </a:p>
          <a:p>
            <a:pPr>
              <a:lnSpc>
                <a:spcPct val="90000"/>
              </a:lnSpc>
              <a:buClrTx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По итогам освоения дополнительных профессиональных программ выдается документ о квалификации, образец которого самостоятельно устанавливаются организациями, осуществляющими образовательную деятельность</a:t>
            </a:r>
            <a:r>
              <a:rPr lang="ru-RU" sz="2000" i="1" dirty="0">
                <a:latin typeface="+mj-lt"/>
              </a:rPr>
              <a:t>. 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2400" b="1" i="1"/>
              <a:t>Из Разъяснений МОН РФ об особенностях законодательного и нормативного правового обеспечения в сфере ДПО от 08.10.2013 года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WordArt 3"/>
          <p:cNvSpPr>
            <a:spLocks noChangeArrowheads="1" noChangeShapeType="1" noTextEdit="1"/>
          </p:cNvSpPr>
          <p:nvPr/>
        </p:nvSpPr>
        <p:spPr bwMode="gray">
          <a:xfrm>
            <a:off x="1600200" y="20574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en-GB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 !</a:t>
            </a:r>
            <a:endParaRPr lang="ru-RU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857356" y="3857628"/>
            <a:ext cx="7058044" cy="231457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charset="0"/>
              </a:rPr>
              <a:t>СЕВЕРО-ЗАПАДНОЕ АГЕНТСТВО МЕЖДУНАРОДНЫХ ПРОГРАММ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charset="0"/>
                <a:hlinkClick r:id="rId2"/>
              </a:rPr>
              <a:t>www.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hlinkClick r:id="rId2"/>
              </a:rPr>
              <a:t>valo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hlinkClick r:id="rId2"/>
              </a:rPr>
              <a:t>.</a:t>
            </a:r>
            <a:r>
              <a:rPr lang="en-GB" sz="2400" dirty="0" smtClean="0">
                <a:solidFill>
                  <a:schemeClr val="bg1"/>
                </a:solidFill>
                <a:latin typeface="Arial" charset="0"/>
                <a:hlinkClick r:id="rId2"/>
              </a:rPr>
              <a:t>nwaip.ru</a:t>
            </a:r>
            <a:endParaRPr lang="en-GB" sz="2400" dirty="0" smtClean="0">
              <a:solidFill>
                <a:schemeClr val="bg1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charset="0"/>
              </a:rPr>
              <a:t>Тел:</a:t>
            </a:r>
            <a:r>
              <a:rPr lang="en-GB" sz="2400" dirty="0" smtClean="0">
                <a:solidFill>
                  <a:schemeClr val="bg1"/>
                </a:solidFill>
                <a:latin typeface="Arial" charset="0"/>
              </a:rPr>
              <a:t>+7 812 252 </a:t>
            </a:r>
            <a:r>
              <a:rPr lang="en-GB" sz="2400" dirty="0" smtClean="0">
                <a:solidFill>
                  <a:schemeClr val="bg1"/>
                </a:solidFill>
                <a:latin typeface="Arial" charset="0"/>
              </a:rPr>
              <a:t>50</a:t>
            </a:r>
            <a:r>
              <a:rPr lang="ru-RU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latin typeface="Arial" charset="0"/>
              </a:rPr>
              <a:t>95</a:t>
            </a:r>
            <a:endParaRPr lang="ru-RU" sz="2400" dirty="0" smtClean="0">
              <a:solidFill>
                <a:schemeClr val="bg1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charset="0"/>
              </a:rPr>
              <a:t>Fax: +7 812 252 70 17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Что такое </a:t>
            </a:r>
            <a:r>
              <a:rPr lang="ru-RU" dirty="0" err="1" smtClean="0">
                <a:solidFill>
                  <a:schemeClr val="tx2"/>
                </a:solidFill>
              </a:rPr>
              <a:t>валидация</a:t>
            </a:r>
            <a:r>
              <a:rPr lang="ru-RU" dirty="0" smtClean="0">
                <a:solidFill>
                  <a:schemeClr val="tx2"/>
                </a:solidFill>
              </a:rPr>
              <a:t>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928802"/>
            <a:ext cx="7043758" cy="3357586"/>
          </a:xfrm>
          <a:solidFill>
            <a:srgbClr val="CAD3E8"/>
          </a:solidFill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200" b="1" i="1" dirty="0" err="1" smtClean="0">
                <a:solidFill>
                  <a:schemeClr val="bg1"/>
                </a:solidFill>
              </a:rPr>
              <a:t>Валидация</a:t>
            </a:r>
            <a:r>
              <a:rPr lang="ru-RU" sz="2200" b="1" i="1" dirty="0" smtClean="0">
                <a:solidFill>
                  <a:schemeClr val="bg1"/>
                </a:solidFill>
              </a:rPr>
              <a:t> </a:t>
            </a:r>
            <a:r>
              <a:rPr lang="ru-RU" sz="2200" i="1" dirty="0" smtClean="0">
                <a:solidFill>
                  <a:schemeClr val="bg1"/>
                </a:solidFill>
              </a:rPr>
              <a:t>как подтверждение результатов обучения</a:t>
            </a:r>
          </a:p>
          <a:p>
            <a:pPr algn="just">
              <a:buNone/>
            </a:pPr>
            <a:r>
              <a:rPr lang="ru-RU" sz="2200" i="1" dirty="0" smtClean="0">
                <a:solidFill>
                  <a:schemeClr val="bg1"/>
                </a:solidFill>
              </a:rPr>
              <a:t>означает подтверждение компетентным органом</a:t>
            </a:r>
          </a:p>
          <a:p>
            <a:pPr algn="just">
              <a:buNone/>
            </a:pPr>
            <a:r>
              <a:rPr lang="ru-RU" sz="2200" i="1" dirty="0" smtClean="0">
                <a:solidFill>
                  <a:schemeClr val="bg1"/>
                </a:solidFill>
              </a:rPr>
              <a:t>факта, что результаты обучения (знания, </a:t>
            </a:r>
            <a:r>
              <a:rPr lang="ru-RU" sz="2200" i="1" dirty="0" smtClean="0">
                <a:solidFill>
                  <a:schemeClr val="bg1"/>
                </a:solidFill>
              </a:rPr>
              <a:t>навыки</a:t>
            </a:r>
          </a:p>
          <a:p>
            <a:pPr algn="just">
              <a:buNone/>
            </a:pPr>
            <a:r>
              <a:rPr lang="ru-RU" sz="2200" i="1" dirty="0" smtClean="0">
                <a:solidFill>
                  <a:schemeClr val="bg1"/>
                </a:solidFill>
              </a:rPr>
              <a:t>и/или компетенции</a:t>
            </a:r>
            <a:r>
              <a:rPr lang="ru-RU" sz="2200" i="1" dirty="0" smtClean="0">
                <a:solidFill>
                  <a:schemeClr val="bg1"/>
                </a:solidFill>
              </a:rPr>
              <a:t>) приобретенные личностью </a:t>
            </a:r>
            <a:r>
              <a:rPr lang="ru-RU" sz="2200" i="1" dirty="0" smtClean="0">
                <a:solidFill>
                  <a:schemeClr val="bg1"/>
                </a:solidFill>
              </a:rPr>
              <a:t>в</a:t>
            </a:r>
          </a:p>
          <a:p>
            <a:pPr algn="just">
              <a:buNone/>
            </a:pPr>
            <a:r>
              <a:rPr lang="ru-RU" sz="2200" i="1" dirty="0" smtClean="0">
                <a:solidFill>
                  <a:schemeClr val="bg1"/>
                </a:solidFill>
              </a:rPr>
              <a:t>процессе формального </a:t>
            </a:r>
            <a:r>
              <a:rPr lang="ru-RU" sz="2200" i="1" dirty="0" smtClean="0">
                <a:solidFill>
                  <a:schemeClr val="bg1"/>
                </a:solidFill>
              </a:rPr>
              <a:t>и неформального </a:t>
            </a:r>
            <a:r>
              <a:rPr lang="ru-RU" sz="2200" i="1" dirty="0" smtClean="0">
                <a:solidFill>
                  <a:schemeClr val="bg1"/>
                </a:solidFill>
              </a:rPr>
              <a:t>обучения</a:t>
            </a:r>
          </a:p>
          <a:p>
            <a:pPr algn="just">
              <a:buNone/>
            </a:pPr>
            <a:r>
              <a:rPr lang="ru-RU" sz="2200" i="1" dirty="0" smtClean="0">
                <a:solidFill>
                  <a:schemeClr val="bg1"/>
                </a:solidFill>
              </a:rPr>
              <a:t>были </a:t>
            </a:r>
            <a:r>
              <a:rPr lang="ru-RU" sz="2200" i="1" dirty="0" smtClean="0">
                <a:solidFill>
                  <a:schemeClr val="bg1"/>
                </a:solidFill>
              </a:rPr>
              <a:t>оценены </a:t>
            </a:r>
            <a:r>
              <a:rPr lang="ru-RU" sz="2200" i="1" dirty="0" smtClean="0">
                <a:solidFill>
                  <a:schemeClr val="bg1"/>
                </a:solidFill>
              </a:rPr>
              <a:t>в соответствии </a:t>
            </a:r>
            <a:r>
              <a:rPr lang="ru-RU" sz="2200" i="1" dirty="0" smtClean="0">
                <a:solidFill>
                  <a:schemeClr val="bg1"/>
                </a:solidFill>
              </a:rPr>
              <a:t>с </a:t>
            </a:r>
            <a:r>
              <a:rPr lang="ru-RU" sz="2200" i="1" dirty="0" smtClean="0">
                <a:solidFill>
                  <a:schemeClr val="bg1"/>
                </a:solidFill>
              </a:rPr>
              <a:t>определенными</a:t>
            </a:r>
          </a:p>
          <a:p>
            <a:pPr algn="just">
              <a:buNone/>
            </a:pPr>
            <a:r>
              <a:rPr lang="ru-RU" sz="2200" i="1" dirty="0" smtClean="0">
                <a:solidFill>
                  <a:schemeClr val="bg1"/>
                </a:solidFill>
              </a:rPr>
              <a:t>критериями и</a:t>
            </a:r>
          </a:p>
          <a:p>
            <a:pPr algn="just">
              <a:buNone/>
            </a:pPr>
            <a:r>
              <a:rPr lang="ru-RU" sz="2200" i="1" dirty="0" smtClean="0">
                <a:solidFill>
                  <a:schemeClr val="bg1"/>
                </a:solidFill>
              </a:rPr>
              <a:t>соответствуют </a:t>
            </a:r>
            <a:r>
              <a:rPr lang="ru-RU" sz="2200" i="1" dirty="0" smtClean="0">
                <a:solidFill>
                  <a:schemeClr val="bg1"/>
                </a:solidFill>
              </a:rPr>
              <a:t>требованиям стандарта. 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5357826"/>
            <a:ext cx="7072362" cy="714380"/>
          </a:xfrm>
          <a:prstGeom prst="rect">
            <a:avLst/>
          </a:prstGeom>
          <a:solidFill>
            <a:srgbClr val="CAD3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i="1" dirty="0" smtClean="0">
              <a:solidFill>
                <a:schemeClr val="bg1"/>
              </a:solidFill>
            </a:endParaRP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Из глоссария Европейского центра развития профессионального образования </a:t>
            </a:r>
            <a:r>
              <a:rPr lang="en-US" sz="1400" i="1" dirty="0" smtClean="0">
                <a:solidFill>
                  <a:schemeClr val="bg1"/>
                </a:solidFill>
              </a:rPr>
              <a:t>CEDEFOP</a:t>
            </a:r>
            <a:r>
              <a:rPr lang="ru-RU" sz="1400" i="1" dirty="0" smtClean="0">
                <a:solidFill>
                  <a:schemeClr val="bg1"/>
                </a:solidFill>
              </a:rPr>
              <a:t> </a:t>
            </a:r>
            <a:br>
              <a:rPr lang="ru-RU" sz="1400" i="1" dirty="0" smtClean="0">
                <a:solidFill>
                  <a:schemeClr val="bg1"/>
                </a:solidFill>
              </a:rPr>
            </a:br>
            <a:r>
              <a:rPr lang="ru-RU" sz="1400" i="1" dirty="0" smtClean="0">
                <a:solidFill>
                  <a:schemeClr val="bg1"/>
                </a:solidFill>
              </a:rPr>
              <a:t>(</a:t>
            </a:r>
            <a:r>
              <a:rPr lang="en-GB" sz="1400" i="1" dirty="0" smtClean="0">
                <a:solidFill>
                  <a:schemeClr val="bg1"/>
                </a:solidFill>
              </a:rPr>
              <a:t>Terminology of education and training policy: a multilingual glossary. Luxembourg: Publications Office, 2009</a:t>
            </a:r>
            <a:r>
              <a:rPr lang="ru-RU" sz="1400" i="1" dirty="0" smtClean="0">
                <a:solidFill>
                  <a:schemeClr val="bg1"/>
                </a:solidFill>
              </a:rPr>
              <a:t>)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признание (</a:t>
            </a:r>
            <a:r>
              <a:rPr lang="ru-RU" dirty="0" err="1" smtClean="0"/>
              <a:t>валидация</a:t>
            </a:r>
            <a:r>
              <a:rPr lang="ru-RU" dirty="0" smtClean="0"/>
              <a:t>)?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7143800" cy="1785950"/>
          </a:xfrm>
          <a:solidFill>
            <a:srgbClr val="CAD3E8"/>
          </a:solidFill>
        </p:spPr>
        <p:txBody>
          <a:bodyPr>
            <a:noAutofit/>
          </a:bodyPr>
          <a:lstStyle/>
          <a:p>
            <a:pPr>
              <a:buClrTx/>
            </a:pP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Признание </a:t>
            </a: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того, что </a:t>
            </a: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познавательная деятельность происходит </a:t>
            </a: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не только в стенах </a:t>
            </a: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ОУ </a:t>
            </a:r>
          </a:p>
          <a:p>
            <a:pPr>
              <a:buClrTx/>
            </a:pP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Потребность оценить и подтвердить результаты обучения, полученные неформальным путем </a:t>
            </a:r>
            <a:endParaRPr lang="ru-RU" sz="1800" i="1" dirty="0" smtClean="0">
              <a:solidFill>
                <a:schemeClr val="bg1"/>
              </a:solidFill>
              <a:latin typeface="+mj-lt"/>
            </a:endParaRPr>
          </a:p>
          <a:p>
            <a:pPr>
              <a:buClrTx/>
            </a:pP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Несогласованность  квалификационных требований и критериев </a:t>
            </a: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оценки</a:t>
            </a:r>
          </a:p>
          <a:p>
            <a:pPr>
              <a:buClrTx/>
            </a:pPr>
            <a:endParaRPr lang="ru-RU" sz="2000" i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3571876"/>
            <a:ext cx="8229600" cy="78581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itchFamily="34" charset="0"/>
                <a:ea typeface="+mj-ea"/>
                <a:cs typeface="+mj-cs"/>
              </a:rPr>
              <a:t>Каковы особенности оценки?</a:t>
            </a:r>
            <a:endParaRPr kumimoji="0" lang="ru-RU" sz="32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142976" y="4500570"/>
            <a:ext cx="7143800" cy="1785950"/>
          </a:xfrm>
          <a:prstGeom prst="rect">
            <a:avLst/>
          </a:prstGeom>
          <a:solidFill>
            <a:srgbClr val="CAD3E8"/>
          </a:solidFill>
        </p:spPr>
        <p:txBody>
          <a:bodyPr vert="horz" anchor="ctr">
            <a:noAutofit/>
          </a:bodyPr>
          <a:lstStyle/>
          <a:p>
            <a:pPr marL="0" lvl="1" indent="-457200">
              <a:spcAft>
                <a:spcPts val="600"/>
              </a:spcAft>
              <a:buSzPct val="85000"/>
              <a:buFont typeface="Wingdings" pitchFamily="2" charset="2"/>
              <a:buChar char="v"/>
              <a:defRPr/>
            </a:pPr>
            <a:r>
              <a:rPr lang="ru-RU" i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Индивидуализация процесса оценки (обучающий характер оценивания , самооценка, т.д.)</a:t>
            </a:r>
            <a:endParaRPr lang="ru-RU" i="1" dirty="0" smtClean="0">
              <a:solidFill>
                <a:schemeClr val="bg1"/>
              </a:solidFill>
              <a:latin typeface="+mj-lt"/>
            </a:endParaRPr>
          </a:p>
          <a:p>
            <a:pPr marR="0" lvl="0" indent="-457200" defTabSz="914400" rtl="0" eaLnBrk="1" fontAlgn="auto" latinLnBrk="0" hangingPunct="1">
              <a:spcAft>
                <a:spcPts val="600"/>
              </a:spcAft>
              <a:buSzPct val="85000"/>
              <a:buFont typeface="Wingdings" pitchFamily="2" charset="2"/>
              <a:buChar char="v"/>
              <a:tabLst/>
              <a:defRPr/>
            </a:pPr>
            <a:r>
              <a:rPr lang="ru-RU" i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Трехсторонняя оценка</a:t>
            </a:r>
          </a:p>
          <a:p>
            <a:pPr indent="-457200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Разнообразные методы оценки и </a:t>
            </a:r>
            <a:r>
              <a:rPr lang="ru-RU" i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КОСы</a:t>
            </a:r>
            <a:endParaRPr lang="ru-RU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indent="-457200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Последовательность оценки и документирование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429684" cy="9286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Основные отличия ДКЭ от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квалификационного экзамена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14422"/>
          <a:ext cx="8501122" cy="5433750"/>
        </p:xfrm>
        <a:graphic>
          <a:graphicData uri="http://schemas.openxmlformats.org/drawingml/2006/table">
            <a:tbl>
              <a:tblPr/>
              <a:tblGrid>
                <a:gridCol w="1985163"/>
                <a:gridCol w="3146951"/>
                <a:gridCol w="3369008"/>
              </a:tblGrid>
              <a:tr h="5847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Основные показатели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Традиционный квалификационный экзамен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Демонстрационный квалификационный экзамен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</a:tr>
              <a:tr h="5597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Место проведения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Учебная мастерская или лаборатории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Рабочее место в  компании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</a:tr>
              <a:tr h="12167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Объект оценки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Итоговая оценка освоения программ обучения. Оценка выполнения практического задания 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Оценка компетенций методом наблюдения за процессом выполнения производственного задания в процессе работы. Комплексная оценка.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</a:tr>
              <a:tr h="11820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Состав экзаменационной комиссии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Оценивают те, кто учит. В экзаменационной комиссии преобладают работники ПОО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Независимая оценка. Ведущее представительство работодателя в экзаменационной комиссии, учет мнения коллег по работе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</a:tr>
              <a:tr h="5597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Продолжительность экзамена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2-4 часа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Несколько этапов, от 2 недель до 3-6 месяцев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</a:tr>
              <a:tr h="4867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Ведущий принцип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Жесткая регламентация процедур экзамена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Доверительная атмосфера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</a:tr>
              <a:tr h="83958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Ответственность за организацию и проведение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Образовательная организация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Совместная ответственность компании и образовательной организации </a:t>
                      </a:r>
                      <a:endParaRPr lang="ru-RU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3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ЦЕЛЕВЫЕ ГРУППЫ 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186737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altLang="en-US" smtClean="0">
                <a:solidFill>
                  <a:srgbClr val="000099"/>
                </a:solidFill>
              </a:rPr>
              <a:t>СЗАМП Борисова Г.В.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2A9106-1C90-4811-BB1A-B869E23E91A1}" type="slidenum">
              <a:rPr lang="ru-RU" altLang="en-US" smtClean="0"/>
              <a:pPr/>
              <a:t>6</a:t>
            </a:fld>
            <a:endParaRPr lang="ru-RU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229600" cy="1600200"/>
          </a:xfrm>
        </p:spPr>
        <p:txBody>
          <a:bodyPr lIns="91420" tIns="45711" rIns="91420" bIns="45711" anchor="ctr"/>
          <a:lstStyle/>
          <a:p>
            <a:pPr defTabSz="1008063" eaLnBrk="1" hangingPunct="1"/>
            <a:r>
              <a:rPr lang="ru-RU" sz="2400" b="1" dirty="0" err="1" smtClean="0">
                <a:solidFill>
                  <a:schemeClr val="tx1"/>
                </a:solidFill>
                <a:latin typeface="Verdana" pitchFamily="34" charset="0"/>
              </a:rPr>
              <a:t>Валидация</a:t>
            </a:r>
            <a:r>
              <a:rPr lang="ru-RU" sz="2400" b="1" dirty="0" smtClean="0">
                <a:solidFill>
                  <a:schemeClr val="tx1"/>
                </a:solidFill>
                <a:latin typeface="Verdana" pitchFamily="34" charset="0"/>
              </a:rPr>
              <a:t> может стать инновационной формой получения профессионального образования при условии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928802"/>
            <a:ext cx="8191528" cy="4429156"/>
          </a:xfrm>
          <a:solidFill>
            <a:srgbClr val="CAD3E8"/>
          </a:solidFill>
        </p:spPr>
        <p:txBody>
          <a:bodyPr lIns="91420" tIns="45711" rIns="91420" bIns="45711">
            <a:normAutofit/>
          </a:bodyPr>
          <a:lstStyle/>
          <a:p>
            <a:pPr marL="377825" indent="-377825" defTabSz="1008063" eaLnBrk="1" hangingPunct="1">
              <a:lnSpc>
                <a:spcPct val="80000"/>
              </a:lnSpc>
              <a:buClrTx/>
              <a:buFont typeface="Wingdings" pitchFamily="2" charset="2"/>
              <a:buChar char="Ø"/>
              <a:defRPr/>
            </a:pPr>
            <a:r>
              <a:rPr lang="ru-RU" sz="1900" i="1" dirty="0" smtClean="0">
                <a:solidFill>
                  <a:schemeClr val="bg1"/>
                </a:solidFill>
                <a:latin typeface="+mn-lt"/>
              </a:rPr>
              <a:t>…</a:t>
            </a: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взаимовыгодного сотрудничества компаний и образовательных </a:t>
            </a: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 организаций </a:t>
            </a:r>
            <a:endParaRPr lang="ru-RU" sz="1800" i="1" dirty="0" smtClean="0">
              <a:solidFill>
                <a:schemeClr val="bg1"/>
              </a:solidFill>
              <a:latin typeface="+mj-lt"/>
            </a:endParaRPr>
          </a:p>
          <a:p>
            <a:pPr marL="377825" indent="-377825" defTabSz="1008063" eaLnBrk="1" hangingPunct="1">
              <a:lnSpc>
                <a:spcPct val="80000"/>
              </a:lnSpc>
              <a:buClrTx/>
              <a:buFont typeface="Wingdings" pitchFamily="2" charset="2"/>
              <a:buChar char="Ø"/>
              <a:defRPr/>
            </a:pP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…уточнения и согласования требований к квалификации (профессиональный стандарт как локальный документ, общие и профессиональные компетенции ФГОС)</a:t>
            </a:r>
          </a:p>
          <a:p>
            <a:pPr marL="377825" indent="-377825" defTabSz="1008063" eaLnBrk="1" hangingPunct="1">
              <a:lnSpc>
                <a:spcPct val="80000"/>
              </a:lnSpc>
              <a:buClrTx/>
              <a:buFont typeface="Wingdings" pitchFamily="2" charset="2"/>
              <a:buChar char="Ø"/>
              <a:defRPr/>
            </a:pP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… подготовки наставников компаний, членов оценочной комиссии и администраторов демонстрационного экзамена от ОУ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… соблюдение последовательности всех этапов валидации: сопровождение кандидата </a:t>
            </a:r>
            <a:r>
              <a:rPr lang="en-US" sz="1800" i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</a:t>
            </a:r>
            <a:endParaRPr lang="ru-RU" sz="1800" i="1" dirty="0" smtClean="0">
              <a:solidFill>
                <a:schemeClr val="bg1"/>
              </a:solidFill>
              <a:latin typeface="+mj-lt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определение и признание результатов предшествующего обучения </a:t>
            </a:r>
            <a:r>
              <a:rPr lang="en-US" sz="1800" i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</a:t>
            </a: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lvl="3">
              <a:buClrTx/>
              <a:buFont typeface="Wingdings" pitchFamily="2" charset="2"/>
              <a:buChar char="Ø"/>
            </a:pP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обучение и подготовка к экзамену </a:t>
            </a:r>
            <a:r>
              <a:rPr lang="en-US" sz="1800" i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</a:t>
            </a:r>
            <a:endParaRPr lang="ru-RU" sz="1800" i="1" dirty="0" smtClean="0">
              <a:solidFill>
                <a:schemeClr val="bg1"/>
              </a:solidFill>
              <a:latin typeface="+mj-lt"/>
            </a:endParaRPr>
          </a:p>
          <a:p>
            <a:pPr lvl="4">
              <a:buClrTx/>
              <a:buFont typeface="Wingdings" pitchFamily="2" charset="2"/>
              <a:buChar char="Ø"/>
            </a:pPr>
            <a:r>
              <a:rPr lang="ru-RU" sz="1800" i="1" dirty="0" smtClean="0">
                <a:solidFill>
                  <a:schemeClr val="bg1"/>
                </a:solidFill>
                <a:latin typeface="+mj-lt"/>
              </a:rPr>
              <a:t>оценка в ходе демонстрации компетенций </a:t>
            </a:r>
            <a:r>
              <a:rPr lang="en-US" sz="1800" i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</a:t>
            </a:r>
            <a:endParaRPr lang="ru-RU" sz="1800" i="1" dirty="0" smtClean="0">
              <a:solidFill>
                <a:schemeClr val="bg1"/>
              </a:solidFill>
              <a:latin typeface="+mj-lt"/>
            </a:endParaRPr>
          </a:p>
          <a:p>
            <a:pPr lvl="5">
              <a:buClrTx/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подтверждение </a:t>
            </a:r>
            <a:r>
              <a:rPr lang="ru-RU" i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компетенций </a:t>
            </a:r>
            <a:r>
              <a:rPr lang="en-US" i="1" dirty="0" smtClean="0">
                <a:solidFill>
                  <a:schemeClr val="bg1"/>
                </a:solidFill>
                <a:latin typeface="+mj-lt"/>
                <a:cs typeface="Arial" pitchFamily="34" charset="0"/>
                <a:sym typeface="Wingdings" pitchFamily="2" charset="2"/>
              </a:rPr>
              <a:t></a:t>
            </a:r>
            <a:endParaRPr lang="ru-RU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lvl="6">
              <a:buClrTx/>
              <a:buFont typeface="Wingdings" pitchFamily="2" charset="2"/>
              <a:buChar char="Ø"/>
            </a:pPr>
            <a:r>
              <a:rPr lang="ru-RU" sz="1800" i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присвоение квалификации</a:t>
            </a:r>
            <a:endParaRPr lang="ru-RU" sz="1800" i="1" dirty="0" smtClean="0">
              <a:solidFill>
                <a:schemeClr val="bg1"/>
              </a:solidFill>
              <a:latin typeface="+mj-lt"/>
            </a:endParaRPr>
          </a:p>
          <a:p>
            <a:pPr marL="377825" indent="-377825" defTabSz="10080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 dirty="0" smtClean="0">
              <a:solidFill>
                <a:srgbClr val="000066"/>
              </a:solidFill>
              <a:latin typeface="+mn-lt"/>
            </a:endParaRPr>
          </a:p>
          <a:p>
            <a:pPr marL="377825" indent="-377825" defTabSz="100806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200" i="1" dirty="0" smtClean="0">
              <a:solidFill>
                <a:srgbClr val="000066"/>
              </a:solidFill>
            </a:endParaRPr>
          </a:p>
          <a:p>
            <a:pPr marL="377825" indent="-377825" defTabSz="1008063" eaLnBrk="1" hangingPunct="1">
              <a:lnSpc>
                <a:spcPct val="80000"/>
              </a:lnSpc>
              <a:defRPr/>
            </a:pPr>
            <a:endParaRPr lang="ru-RU" sz="2200" i="1" dirty="0" smtClean="0">
              <a:solidFill>
                <a:srgbClr val="000066"/>
              </a:solidFill>
            </a:endParaRPr>
          </a:p>
          <a:p>
            <a:pPr marL="377825" indent="-377825" defTabSz="1008063" eaLnBrk="1" hangingPunct="1">
              <a:lnSpc>
                <a:spcPct val="80000"/>
              </a:lnSpc>
              <a:defRPr/>
            </a:pPr>
            <a:endParaRPr lang="ru-RU" sz="2200" i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00496" y="3357562"/>
            <a:ext cx="1370013" cy="1793875"/>
            <a:chOff x="2437" y="2057"/>
            <a:chExt cx="768" cy="1006"/>
          </a:xfrm>
          <a:solidFill>
            <a:srgbClr val="CAD3E8"/>
          </a:solidFill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437" y="2057"/>
              <a:ext cx="768" cy="1006"/>
              <a:chOff x="2375" y="2052"/>
              <a:chExt cx="899" cy="1178"/>
            </a:xfrm>
            <a:grpFill/>
          </p:grpSpPr>
          <p:sp>
            <p:nvSpPr>
              <p:cNvPr id="16404" name="AutoShape 4"/>
              <p:cNvSpPr>
                <a:spLocks noChangeArrowheads="1"/>
              </p:cNvSpPr>
              <p:nvPr/>
            </p:nvSpPr>
            <p:spPr bwMode="auto">
              <a:xfrm rot="900000">
                <a:off x="2527" y="2244"/>
                <a:ext cx="747" cy="986"/>
              </a:xfrm>
              <a:prstGeom prst="foldedCorner">
                <a:avLst>
                  <a:gd name="adj" fmla="val 12500"/>
                </a:avLst>
              </a:prstGeom>
              <a:grpFill/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5" name="AutoShape 5"/>
              <p:cNvSpPr>
                <a:spLocks noChangeArrowheads="1"/>
              </p:cNvSpPr>
              <p:nvPr/>
            </p:nvSpPr>
            <p:spPr bwMode="auto">
              <a:xfrm rot="900000">
                <a:off x="2454" y="2148"/>
                <a:ext cx="747" cy="986"/>
              </a:xfrm>
              <a:prstGeom prst="foldedCorner">
                <a:avLst>
                  <a:gd name="adj" fmla="val 12500"/>
                </a:avLst>
              </a:prstGeom>
              <a:grpFill/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6" name="AutoShape 6"/>
              <p:cNvSpPr>
                <a:spLocks noChangeArrowheads="1"/>
              </p:cNvSpPr>
              <p:nvPr/>
            </p:nvSpPr>
            <p:spPr bwMode="auto">
              <a:xfrm rot="900000">
                <a:off x="2375" y="2052"/>
                <a:ext cx="747" cy="986"/>
              </a:xfrm>
              <a:prstGeom prst="foldedCorner">
                <a:avLst>
                  <a:gd name="adj" fmla="val 12500"/>
                </a:avLst>
              </a:prstGeom>
              <a:grpFill/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770" y="2653"/>
              <a:ext cx="134" cy="134"/>
              <a:chOff x="651" y="2797"/>
              <a:chExt cx="190" cy="190"/>
            </a:xfrm>
            <a:grpFill/>
          </p:grpSpPr>
          <p:sp>
            <p:nvSpPr>
              <p:cNvPr id="16400" name="Oval 8"/>
              <p:cNvSpPr>
                <a:spLocks noChangeArrowheads="1"/>
              </p:cNvSpPr>
              <p:nvPr/>
            </p:nvSpPr>
            <p:spPr bwMode="auto">
              <a:xfrm>
                <a:off x="651" y="2797"/>
                <a:ext cx="190" cy="19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1" name="Oval 9"/>
              <p:cNvSpPr>
                <a:spLocks noChangeArrowheads="1"/>
              </p:cNvSpPr>
              <p:nvPr/>
            </p:nvSpPr>
            <p:spPr bwMode="auto">
              <a:xfrm>
                <a:off x="675" y="2819"/>
                <a:ext cx="145" cy="146"/>
              </a:xfrm>
              <a:prstGeom prst="ellips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2" name="Oval 10"/>
              <p:cNvSpPr>
                <a:spLocks noChangeArrowheads="1"/>
              </p:cNvSpPr>
              <p:nvPr/>
            </p:nvSpPr>
            <p:spPr bwMode="auto">
              <a:xfrm>
                <a:off x="680" y="2827"/>
                <a:ext cx="132" cy="131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3" name="Oval 11"/>
              <p:cNvSpPr>
                <a:spLocks noChangeArrowheads="1"/>
              </p:cNvSpPr>
              <p:nvPr/>
            </p:nvSpPr>
            <p:spPr bwMode="auto">
              <a:xfrm>
                <a:off x="695" y="2841"/>
                <a:ext cx="101" cy="102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90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3819525" y="3571877"/>
            <a:ext cx="1609731" cy="307777"/>
          </a:xfrm>
          <a:prstGeom prst="rect">
            <a:avLst/>
          </a:prstGeom>
          <a:solidFill>
            <a:schemeClr val="tx2">
              <a:lumMod val="25000"/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charset="0"/>
              </a:rPr>
              <a:t>ВАЛИДАЦИЯ  </a:t>
            </a:r>
            <a:endParaRPr lang="ru-RU" sz="1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8" name="Text Box 13"/>
          <p:cNvSpPr txBox="1">
            <a:spLocks noChangeArrowheads="1"/>
          </p:cNvSpPr>
          <p:nvPr/>
        </p:nvSpPr>
        <p:spPr bwMode="auto">
          <a:xfrm>
            <a:off x="8686800" y="6621463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26000">
            <a:spAutoFit/>
          </a:bodyPr>
          <a:lstStyle/>
          <a:p>
            <a:pPr algn="r"/>
            <a:fld id="{B5B8EA54-A117-41AB-9F7A-1C26DBD5D789}" type="slidenum">
              <a:rPr lang="ru-RU" sz="1000" b="1">
                <a:solidFill>
                  <a:schemeClr val="tx1"/>
                </a:solidFill>
                <a:latin typeface="Tahoma" pitchFamily="34" charset="0"/>
              </a:rPr>
              <a:pPr algn="r"/>
              <a:t>7</a:t>
            </a:fld>
            <a:endParaRPr lang="ru-RU" sz="1000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6389" name="Rectangle 14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367713" cy="838200"/>
          </a:xfrm>
          <a:noFill/>
        </p:spPr>
        <p:txBody>
          <a:bodyPr rIns="198000" anchor="t" anchorCtr="1">
            <a:normAutofit fontScale="90000"/>
          </a:bodyPr>
          <a:lstStyle/>
          <a:p>
            <a:r>
              <a:rPr lang="ru-RU" sz="2800" dirty="0" smtClean="0"/>
              <a:t>Что дает </a:t>
            </a:r>
            <a:r>
              <a:rPr lang="ru-RU" sz="2800" dirty="0" err="1" smtClean="0"/>
              <a:t>валидация</a:t>
            </a:r>
            <a:r>
              <a:rPr lang="ru-RU" sz="2800" dirty="0" smtClean="0"/>
              <a:t> партнерам и заинтересованным лицам</a:t>
            </a:r>
            <a:endParaRPr lang="ru-RU" sz="2800" b="1" dirty="0" smtClean="0">
              <a:solidFill>
                <a:schemeClr val="bg2"/>
              </a:solidFill>
            </a:endParaRPr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428596" y="1717675"/>
            <a:ext cx="8001056" cy="830997"/>
          </a:xfrm>
          <a:prstGeom prst="rect">
            <a:avLst/>
          </a:prstGeom>
          <a:solidFill>
            <a:srgbClr val="CAD3E8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ru-RU" sz="1600" b="1" dirty="0">
                <a:solidFill>
                  <a:schemeClr val="bg1"/>
                </a:solidFill>
                <a:latin typeface="+mj-lt"/>
              </a:rPr>
              <a:t>Работодатели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сокращение сроков обучения, новые формы обучения  работников по заказу  в ОУ, процедуры проведения  аттестации кадров,  проверки компетенций при приеме на работу, т.д.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8256" name="Rectangle 16"/>
          <p:cNvSpPr>
            <a:spLocks noChangeArrowheads="1"/>
          </p:cNvSpPr>
          <p:nvPr/>
        </p:nvSpPr>
        <p:spPr bwMode="auto">
          <a:xfrm>
            <a:off x="6000760" y="2928934"/>
            <a:ext cx="3000396" cy="2308324"/>
          </a:xfrm>
          <a:prstGeom prst="rect">
            <a:avLst/>
          </a:prstGeom>
          <a:solidFill>
            <a:srgbClr val="CAD3E8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Студенты: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 новые формы самостоятельного обучения, обучения в форме ученичества,  отработка профессиональных навыков  на рабочем месте при сопровождении наставников, знание общих требований к квалификации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357158" y="2928934"/>
            <a:ext cx="2881313" cy="2062103"/>
          </a:xfrm>
          <a:prstGeom prst="rect">
            <a:avLst/>
          </a:prstGeom>
          <a:solidFill>
            <a:srgbClr val="CAD3E8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Работники: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ru-RU" sz="1600" dirty="0" smtClean="0">
                <a:solidFill>
                  <a:schemeClr val="bg1"/>
                </a:solidFill>
                <a:latin typeface="+mj-lt"/>
              </a:rPr>
              <a:t>определение своего 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профессионального уровня, 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прохождение  ПК на рабочем месте, возможность переговоров о повышении оплаты труда, конкурентоспособность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8258" name="Rectangle 18"/>
          <p:cNvSpPr>
            <a:spLocks noChangeArrowheads="1"/>
          </p:cNvSpPr>
          <p:nvPr/>
        </p:nvSpPr>
        <p:spPr bwMode="auto">
          <a:xfrm>
            <a:off x="357158" y="5288340"/>
            <a:ext cx="8286808" cy="1569660"/>
          </a:xfrm>
          <a:prstGeom prst="rect">
            <a:avLst/>
          </a:prstGeom>
          <a:solidFill>
            <a:srgbClr val="CAD3E8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+mj-lt"/>
              </a:rPr>
              <a:t>Сфера 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образования: 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оценка качества </a:t>
            </a:r>
            <a:r>
              <a:rPr lang="ru-RU" sz="1600" dirty="0">
                <a:solidFill>
                  <a:schemeClr val="bg1"/>
                </a:solidFill>
                <a:latin typeface="+mj-lt"/>
              </a:rPr>
              <a:t>обучения в соответствии с требованиями 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работодателей, активное обновление содержания программ обучения , включая практическое 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обучение, в </a:t>
            </a:r>
            <a:r>
              <a:rPr lang="ru-RU" sz="1600" dirty="0">
                <a:solidFill>
                  <a:schemeClr val="bg1"/>
                </a:solidFill>
                <a:latin typeface="+mj-lt"/>
              </a:rPr>
              <a:t>соответствии </a:t>
            </a:r>
            <a:r>
              <a:rPr lang="ru-RU" sz="1600" dirty="0" smtClean="0">
                <a:solidFill>
                  <a:schemeClr val="bg1"/>
                </a:solidFill>
                <a:latin typeface="+mj-lt"/>
              </a:rPr>
              <a:t>с меняющимися технологиями производства, организация стажировки для мастеров производственного обучения, новые форма работы с предприятием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+mj-lt"/>
              </a:rPr>
              <a:t> </a:t>
            </a:r>
            <a:endParaRPr lang="ru-RU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394" name="Line 19"/>
          <p:cNvSpPr>
            <a:spLocks noChangeShapeType="1"/>
          </p:cNvSpPr>
          <p:nvPr/>
        </p:nvSpPr>
        <p:spPr bwMode="auto">
          <a:xfrm>
            <a:off x="5357818" y="4357694"/>
            <a:ext cx="668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20"/>
          <p:cNvSpPr>
            <a:spLocks noChangeShapeType="1"/>
          </p:cNvSpPr>
          <p:nvPr/>
        </p:nvSpPr>
        <p:spPr bwMode="auto">
          <a:xfrm>
            <a:off x="4200525" y="4968875"/>
            <a:ext cx="158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21"/>
          <p:cNvSpPr>
            <a:spLocks noChangeShapeType="1"/>
          </p:cNvSpPr>
          <p:nvPr/>
        </p:nvSpPr>
        <p:spPr bwMode="auto">
          <a:xfrm>
            <a:off x="3214678" y="4071942"/>
            <a:ext cx="668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22"/>
          <p:cNvSpPr>
            <a:spLocks noChangeShapeType="1"/>
          </p:cNvSpPr>
          <p:nvPr/>
        </p:nvSpPr>
        <p:spPr bwMode="auto">
          <a:xfrm flipH="1">
            <a:off x="4786313" y="2571744"/>
            <a:ext cx="45719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5" grpId="0" animBg="1"/>
      <p:bldP spid="138256" grpId="0" animBg="1"/>
      <p:bldP spid="138257" grpId="0" animBg="1"/>
      <p:bldP spid="1382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Федеральный закон от 29 декабря 2012 года № 273 – ФЗ «Об образовании в Российской Федерации»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72032"/>
          </a:xfrm>
          <a:solidFill>
            <a:srgbClr val="CAD3E8"/>
          </a:solidFill>
        </p:spPr>
        <p:txBody>
          <a:bodyPr>
            <a:noAutofit/>
          </a:bodyPr>
          <a:lstStyle/>
          <a:p>
            <a:pPr marL="0" lvl="0" indent="34290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i="1" dirty="0" smtClean="0">
                <a:solidFill>
                  <a:schemeClr val="bg1"/>
                </a:solidFill>
                <a:latin typeface="+mj-lt"/>
                <a:ea typeface="Times New Roman" pitchFamily="18" charset="0"/>
              </a:rPr>
              <a:t>Формы получения образования и формы обучения</a:t>
            </a:r>
            <a:endParaRPr lang="ru-RU" sz="2000" i="1" dirty="0" smtClean="0">
              <a:solidFill>
                <a:schemeClr val="bg1"/>
              </a:solidFill>
              <a:latin typeface="+mj-lt"/>
            </a:endParaRP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i="1" dirty="0" smtClean="0">
                <a:solidFill>
                  <a:schemeClr val="bg1"/>
                </a:solidFill>
                <a:latin typeface="+mj-lt"/>
                <a:ea typeface="Times New Roman" pitchFamily="18" charset="0"/>
              </a:rPr>
              <a:t>1. В Российской Федерации образование может быть получено:</a:t>
            </a:r>
            <a:endParaRPr lang="ru-RU" sz="2000" i="1" dirty="0" smtClean="0">
              <a:solidFill>
                <a:schemeClr val="bg1"/>
              </a:solidFill>
              <a:latin typeface="+mj-lt"/>
            </a:endParaRP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i="1" dirty="0" smtClean="0">
                <a:solidFill>
                  <a:schemeClr val="bg1"/>
                </a:solidFill>
                <a:latin typeface="+mj-lt"/>
                <a:ea typeface="Times New Roman" pitchFamily="18" charset="0"/>
              </a:rPr>
              <a:t>1) в организациях, осуществляющих образовательную деятельность;</a:t>
            </a:r>
            <a:endParaRPr lang="ru-RU" sz="2000" i="1" dirty="0" smtClean="0">
              <a:solidFill>
                <a:schemeClr val="bg1"/>
              </a:solidFill>
              <a:latin typeface="+mj-lt"/>
            </a:endParaRPr>
          </a:p>
          <a:p>
            <a:pPr marL="0" lvl="0" indent="3429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i="1" dirty="0" smtClean="0">
                <a:solidFill>
                  <a:schemeClr val="bg1"/>
                </a:solidFill>
                <a:latin typeface="+mj-lt"/>
                <a:ea typeface="Times New Roman" pitchFamily="18" charset="0"/>
              </a:rPr>
              <a:t>2) вне организаций, осуществляющих образовательную деятельность (в форме семейного образования и самообразования).</a:t>
            </a:r>
          </a:p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i="1" dirty="0" smtClean="0">
                <a:solidFill>
                  <a:schemeClr val="bg1"/>
                </a:solidFill>
                <a:latin typeface="+mj-lt"/>
              </a:rPr>
              <a:t>3. Обучение в форме семейного образования и самообразования осуществляется с правом последующего прохождения в соответствии с </a:t>
            </a:r>
            <a:r>
              <a:rPr lang="ru-RU" sz="2000" i="1" dirty="0" smtClean="0">
                <a:solidFill>
                  <a:schemeClr val="bg1"/>
                </a:solidFill>
                <a:latin typeface="+mj-lt"/>
                <a:hlinkClick r:id="" action="ppaction://hlinkfile" tooltip="Ссылка на текущий документ"/>
              </a:rPr>
              <a:t>частью 3 статьи 34</a:t>
            </a:r>
            <a:r>
              <a:rPr lang="ru-RU" sz="2000" i="1" dirty="0" smtClean="0">
                <a:solidFill>
                  <a:schemeClr val="bg1"/>
                </a:solidFill>
                <a:latin typeface="+mj-lt"/>
              </a:rPr>
              <a:t> настоящего Федерального закона промежуточной и государственной итоговой аттестации в организациях, осуществляющих образовательную деятельность</a:t>
            </a:r>
            <a:r>
              <a:rPr lang="ru-RU" sz="2200" i="1" dirty="0" smtClean="0">
                <a:solidFill>
                  <a:schemeClr val="bg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496300" cy="4400568"/>
          </a:xfrm>
          <a:solidFill>
            <a:srgbClr val="CAD3E8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Вопрос 21. Каков статус стажировки в сфере ДПО</a:t>
            </a:r>
            <a:r>
              <a:rPr lang="ru-RU" sz="2000" i="1" dirty="0" smtClean="0">
                <a:solidFill>
                  <a:schemeClr val="bg1"/>
                </a:solidFill>
                <a:latin typeface="+mj-lt"/>
              </a:rPr>
              <a:t>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 dirty="0" smtClean="0">
                <a:solidFill>
                  <a:schemeClr val="bg1"/>
                </a:solidFill>
                <a:latin typeface="+mj-lt"/>
              </a:rPr>
              <a:t> </a:t>
            </a:r>
            <a:endParaRPr lang="ru-RU" sz="2000" i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В ФЗ № 273 стажировка выделена как форма реализации ДПП, а не отдельный вид дополнительной профессиональной образовательной программы.</a:t>
            </a: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Согласно ч.12 ст.76 ФЗ №273 ДПП может реализовываться в формах, предусмотренных ФЗ, а также полностью или частично в форме стажировки. </a:t>
            </a: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П.13 Порядка дает описание данной формы реализации ДПП, содержание стажировки определяется организацией с учетом предложений организаций, направляющих специалистов на стажировку, содержания ДПП.</a:t>
            </a: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ru-RU" sz="2000" i="1" dirty="0">
                <a:solidFill>
                  <a:schemeClr val="bg1"/>
                </a:solidFill>
                <a:latin typeface="+mj-lt"/>
              </a:rPr>
              <a:t>Сроки стажировки определяются организацией, самостоятельно исходя из целей обучения. Продолжительность стажировки согласовывается с руководителем организации, где она проводится</a:t>
            </a:r>
            <a:r>
              <a:rPr lang="ru-RU" sz="2000" i="1" dirty="0">
                <a:solidFill>
                  <a:schemeClr val="bg1"/>
                </a:solidFill>
                <a:latin typeface="+mn-lt"/>
              </a:rPr>
              <a:t>.  </a:t>
            </a:r>
          </a:p>
          <a:p>
            <a:pPr>
              <a:lnSpc>
                <a:spcPct val="80000"/>
              </a:lnSpc>
            </a:pPr>
            <a:endParaRPr lang="ru-RU" sz="20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  <a:noFill/>
          <a:ln/>
        </p:spPr>
        <p:txBody>
          <a:bodyPr>
            <a:noAutofit/>
          </a:bodyPr>
          <a:lstStyle/>
          <a:p>
            <a:r>
              <a:rPr lang="ru-RU" sz="2400" b="1" i="1" dirty="0"/>
              <a:t>Из Разъяснений МОН РФ об особенностях законодательного и нормативного правового обеспечения в сфере ДПО от 08.10.2013 года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350</TotalTime>
  <Words>928</Words>
  <Application>Microsoft Office PowerPoint</Application>
  <PresentationFormat>Экран (4:3)</PresentationFormat>
  <Paragraphs>120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Апекс</vt:lpstr>
      <vt:lpstr>Специальное оформление</vt:lpstr>
      <vt:lpstr>Валидация как новая форма получения базовой квалификации: опыт российско-финских проектов</vt:lpstr>
      <vt:lpstr>Что такое валидация?</vt:lpstr>
      <vt:lpstr>Почему признание (валидация)?</vt:lpstr>
      <vt:lpstr>Основные отличия ДКЭ от  квалификационного экзамена</vt:lpstr>
      <vt:lpstr>ЦЕЛЕВЫЕ ГРУППЫ </vt:lpstr>
      <vt:lpstr>Валидация может стать инновационной формой получения профессионального образования при условии</vt:lpstr>
      <vt:lpstr>Что дает валидация партнерам и заинтересованным лицам</vt:lpstr>
      <vt:lpstr>Федеральный закон от 29 декабря 2012 года № 273 – ФЗ «Об образовании в Российской Федерации»</vt:lpstr>
      <vt:lpstr>Из Разъяснений МОН РФ об особенностях законодательного и нормативного правового обеспечения в сфере ДПО от 08.10.2013 года</vt:lpstr>
      <vt:lpstr>Из Разъяснений МОН РФ об особенностях законодательного и нормативного правового обеспечения в сфере ДПО от 08.10.2013 года</vt:lpstr>
      <vt:lpstr>Из Разъяснений МОН РФ об особенностях законодательного и нормативного правового обеспечения в сфере ДПО от 08.10.2013 года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Валидация как новая форма получения базовой квалификации: опыт российско-финских проектов</dc:title>
  <dc:creator>Galina</dc:creator>
  <cp:lastModifiedBy>Galina</cp:lastModifiedBy>
  <cp:revision>58</cp:revision>
  <dcterms:created xsi:type="dcterms:W3CDTF">2014-10-08T07:32:29Z</dcterms:created>
  <dcterms:modified xsi:type="dcterms:W3CDTF">2014-10-15T09:47:51Z</dcterms:modified>
</cp:coreProperties>
</file>